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56" r:id="rId2"/>
    <p:sldId id="274" r:id="rId3"/>
    <p:sldId id="275" r:id="rId4"/>
    <p:sldId id="276" r:id="rId5"/>
    <p:sldId id="277" r:id="rId6"/>
    <p:sldId id="263" r:id="rId7"/>
    <p:sldId id="264" r:id="rId8"/>
    <p:sldId id="265" r:id="rId9"/>
    <p:sldId id="262" r:id="rId10"/>
    <p:sldId id="260" r:id="rId11"/>
    <p:sldId id="268" r:id="rId12"/>
    <p:sldId id="267" r:id="rId13"/>
    <p:sldId id="266" r:id="rId14"/>
    <p:sldId id="272" r:id="rId15"/>
    <p:sldId id="278" r:id="rId16"/>
    <p:sldId id="279" r:id="rId17"/>
    <p:sldId id="281" r:id="rId18"/>
    <p:sldId id="283" r:id="rId19"/>
    <p:sldId id="284" r:id="rId20"/>
    <p:sldId id="285" r:id="rId21"/>
    <p:sldId id="286" r:id="rId22"/>
    <p:sldId id="287" r:id="rId23"/>
    <p:sldId id="280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58" autoAdjust="0"/>
    <p:restoredTop sz="94660"/>
  </p:normalViewPr>
  <p:slideViewPr>
    <p:cSldViewPr snapToGrid="0">
      <p:cViewPr>
        <p:scale>
          <a:sx n="68" d="100"/>
          <a:sy n="68" d="100"/>
        </p:scale>
        <p:origin x="-1062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DE529E-8F92-49DE-8401-4B7319BE1129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8CA28F-85AB-4757-9858-1A1750314D20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HAR\Desktop\Bilişim\Belge\bilisimte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01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3063240" y="4400550"/>
            <a:ext cx="6096914" cy="10172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7200" dirty="0" smtClean="0">
                <a:solidFill>
                  <a:schemeClr val="tx1"/>
                </a:solidFill>
              </a:rPr>
              <a:t>YAZILIM</a:t>
            </a:r>
            <a:endParaRPr lang="tr-TR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44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/>
              <a:t>Android</a:t>
            </a:r>
            <a:r>
              <a:rPr lang="tr-TR" sz="4000" b="1" dirty="0" smtClean="0"/>
              <a:t> İşletim Sistemi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6264" y="2551978"/>
            <a:ext cx="3568506" cy="3548691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/>
              <a:t>Bugün birçok tablet, akıllı telefon ve hatta kol saatlerinde kullanılan Google’a ait işletim sistemidir.</a:t>
            </a:r>
            <a:endParaRPr lang="tr-TR" sz="2400" dirty="0"/>
          </a:p>
        </p:txBody>
      </p:sp>
      <p:pic>
        <p:nvPicPr>
          <p:cNvPr id="4098" name="Picture 2" descr="http://bestandroidtablets.info/wp-content/themes/SimpleTech/images/asus%20t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491740"/>
            <a:ext cx="4177000" cy="286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460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/>
              <a:t>iOS</a:t>
            </a:r>
            <a:r>
              <a:rPr lang="tr-TR" sz="4000" b="1" dirty="0" smtClean="0"/>
              <a:t> İşletim Sistemi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2781" y="2603351"/>
            <a:ext cx="3297548" cy="3691123"/>
          </a:xfrm>
          <a:effectLst/>
        </p:spPr>
        <p:txBody>
          <a:bodyPr>
            <a:normAutofit/>
          </a:bodyPr>
          <a:lstStyle/>
          <a:p>
            <a:r>
              <a:rPr lang="tr-TR" sz="2400" dirty="0" err="1" smtClean="0"/>
              <a:t>Apple’ın</a:t>
            </a:r>
            <a:r>
              <a:rPr lang="tr-TR" sz="2400" dirty="0" smtClean="0"/>
              <a:t> kendi ürettiği tablet ve telefonlar için çıkardığı işletim sistemidir.</a:t>
            </a:r>
            <a:endParaRPr lang="tr-TR" sz="2400" dirty="0"/>
          </a:p>
        </p:txBody>
      </p:sp>
      <p:pic>
        <p:nvPicPr>
          <p:cNvPr id="10242" name="Picture 2" descr="http://dandygadget.com/wp-content/uploads/2012/10/2012_Apple_iPad_Mini_iOS_Tablet_Sexy_White_Silver_Front_Center_Hand_Dandy_Gadget_Compu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8177" y="2960724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533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Windows Mobil İşletim Sistemi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8" y="2601445"/>
            <a:ext cx="3926542" cy="3497486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/>
              <a:t>Microsoft’un akıllı telefonlar ve tabletler için ürettiği işletim sistemidir.</a:t>
            </a:r>
            <a:endParaRPr lang="tr-TR" sz="2400" dirty="0"/>
          </a:p>
        </p:txBody>
      </p:sp>
      <p:pic>
        <p:nvPicPr>
          <p:cNvPr id="11266" name="Picture 2" descr="http://itknowledgeexchange.techtarget.com/vendor-talk/files/2013/03/windows_ph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226" y="2405902"/>
            <a:ext cx="2916429" cy="388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433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İşletim Sistemi Nasıl Yüklenir?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4999" y="2636956"/>
            <a:ext cx="4063609" cy="3657518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/>
              <a:t>Üreticiden sağlanan veya satın alınan CD/DVD veya USB disk kullanılarak işletim sistemi bilgisayarlara kurulabilir. </a:t>
            </a:r>
          </a:p>
          <a:p>
            <a:r>
              <a:rPr lang="tr-TR" sz="2400" dirty="0" smtClean="0"/>
              <a:t>Kurulacak bilgisayarın donanımları işletim sistemini desteklemelidir.</a:t>
            </a:r>
            <a:endParaRPr lang="tr-TR" sz="2400" dirty="0"/>
          </a:p>
        </p:txBody>
      </p:sp>
      <p:pic>
        <p:nvPicPr>
          <p:cNvPr id="4098" name="Picture 2" descr="http://amolpednekar4081.files.wordpress.com/2011/08/windows-7-ultimate-sp1-dv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8113" y="2645117"/>
            <a:ext cx="3084062" cy="30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627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Hangi İşletim Sistemi?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64037" y="2454874"/>
            <a:ext cx="4708113" cy="4127158"/>
          </a:xfrm>
          <a:effectLst/>
        </p:spPr>
        <p:txBody>
          <a:bodyPr>
            <a:normAutofit lnSpcReduction="10000"/>
          </a:bodyPr>
          <a:lstStyle/>
          <a:p>
            <a:r>
              <a:rPr lang="tr-TR" sz="2400" dirty="0" smtClean="0"/>
              <a:t>İşletim sistemi seçerken bilgisayarın teknik özellikleri, yükleyeceğimiz yazılımlar, fiyat, kullanım kolaylığı gibi etmenlere dikkat etmeliyiz.</a:t>
            </a:r>
          </a:p>
          <a:p>
            <a:r>
              <a:rPr lang="tr-TR" sz="2400" dirty="0" smtClean="0"/>
              <a:t>Çok eski bir bilgisayara yeni bir işletim sistemi, ya da yeni bir bilgisayara eski bir işletim sistemi yüklersek bilgisayarımızdan alacağımız verim düşebilir.</a:t>
            </a:r>
            <a:endParaRPr lang="tr-TR" sz="2400" dirty="0"/>
          </a:p>
        </p:txBody>
      </p:sp>
      <p:pic>
        <p:nvPicPr>
          <p:cNvPr id="5122" name="Picture 2" descr="http://www.muymac.com/wp-content/uploads/2010/01/ssoo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87"/>
          <a:stretch/>
        </p:blipFill>
        <p:spPr bwMode="auto">
          <a:xfrm>
            <a:off x="221477" y="2454874"/>
            <a:ext cx="3801883" cy="16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ddmcdn.com/gif/how-to-donate-compute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094" y="4285595"/>
            <a:ext cx="1810324" cy="145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tuff.com.tr/wp-content/uploads/2011/08/macbook-a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305" y="4285595"/>
            <a:ext cx="1569428" cy="11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830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9838" y="1220372"/>
            <a:ext cx="8229600" cy="566928"/>
          </a:xfrm>
        </p:spPr>
        <p:txBody>
          <a:bodyPr>
            <a:noAutofit/>
          </a:bodyPr>
          <a:lstStyle/>
          <a:p>
            <a:r>
              <a:rPr lang="tr-TR" sz="4400" b="1" dirty="0" smtClean="0"/>
              <a:t>2 - Uygulama Yazılımı</a:t>
            </a:r>
            <a:endParaRPr lang="tr-TR" sz="4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598" y="2211753"/>
            <a:ext cx="7768591" cy="411096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Kullanıcıların belli başlı bazı işlemleri yapmalarını sağlayan yazılımlardır. Örneğin müzik dinlemek, resim yapmak, yazı yazmak, internette gezinmek gibi.</a:t>
            </a:r>
            <a:endParaRPr lang="tr-TR" sz="2400" dirty="0"/>
          </a:p>
        </p:txBody>
      </p:sp>
      <p:pic>
        <p:nvPicPr>
          <p:cNvPr id="14338" name="Picture 2" descr="http://www.arounsystems.com/images/softwa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638" y="3948871"/>
            <a:ext cx="5963532" cy="21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847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6333" y="899452"/>
            <a:ext cx="7524003" cy="759519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Popüler Uygulama Yazılımları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422" y="2083000"/>
            <a:ext cx="4066255" cy="3980175"/>
          </a:xfrm>
          <a:effectLst/>
        </p:spPr>
        <p:txBody>
          <a:bodyPr>
            <a:noAutofit/>
          </a:bodyPr>
          <a:lstStyle/>
          <a:p>
            <a:r>
              <a:rPr lang="tr-TR" altLang="tr-TR" sz="2400" b="1" dirty="0">
                <a:solidFill>
                  <a:schemeClr val="tx2"/>
                </a:solidFill>
              </a:rPr>
              <a:t>Microsoft </a:t>
            </a:r>
            <a:r>
              <a:rPr lang="tr-TR" altLang="tr-TR" sz="2400" b="1" dirty="0" smtClean="0">
                <a:solidFill>
                  <a:schemeClr val="tx2"/>
                </a:solidFill>
              </a:rPr>
              <a:t>Word:</a:t>
            </a:r>
          </a:p>
          <a:p>
            <a:pPr marL="0" indent="0">
              <a:buNone/>
            </a:pPr>
            <a:endParaRPr lang="tr-TR" altLang="tr-TR" sz="800" b="1" dirty="0"/>
          </a:p>
          <a:p>
            <a:pPr marL="0" indent="0">
              <a:buNone/>
            </a:pPr>
            <a:r>
              <a:rPr lang="tr-TR" altLang="tr-TR" sz="2400" dirty="0" smtClean="0"/>
              <a:t>Bilgisayarda düzenli bir şekilde yazı yazmamızı sağlayan kelime işlemci programıdır. Ayrıca </a:t>
            </a:r>
            <a:r>
              <a:rPr lang="tr-TR" sz="2400" dirty="0" smtClean="0"/>
              <a:t>grafik</a:t>
            </a:r>
            <a:r>
              <a:rPr lang="tr-TR" sz="2400" dirty="0"/>
              <a:t>, tablo, resim, dipnot ve belgeyi birden fazla sütun halinde düzenlemek gibi özellikleri sağlarlar. </a:t>
            </a:r>
            <a:endParaRPr lang="tr-TR" altLang="tr-TR" sz="2400" dirty="0" smtClean="0"/>
          </a:p>
          <a:p>
            <a:endParaRPr lang="tr-TR" altLang="tr-TR" sz="2400" b="1" dirty="0" smtClean="0"/>
          </a:p>
          <a:p>
            <a:endParaRPr lang="tr-TR" sz="2400" b="1" dirty="0"/>
          </a:p>
        </p:txBody>
      </p:sp>
      <p:pic>
        <p:nvPicPr>
          <p:cNvPr id="7" name="Picture 4" descr="wp-ms-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506" y="2067950"/>
            <a:ext cx="3591072" cy="369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349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6333" y="899452"/>
            <a:ext cx="7524003" cy="759519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Popüler Uygulama Yazılımları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422" y="2083000"/>
            <a:ext cx="4066255" cy="3980175"/>
          </a:xfrm>
          <a:effectLst/>
        </p:spPr>
        <p:txBody>
          <a:bodyPr>
            <a:noAutofit/>
          </a:bodyPr>
          <a:lstStyle/>
          <a:p>
            <a:r>
              <a:rPr lang="tr-TR" altLang="tr-TR" sz="2400" b="1" dirty="0">
                <a:solidFill>
                  <a:schemeClr val="tx2"/>
                </a:solidFill>
              </a:rPr>
              <a:t>Microsoft </a:t>
            </a:r>
            <a:r>
              <a:rPr lang="tr-TR" altLang="tr-TR" sz="2400" b="1" dirty="0" smtClean="0">
                <a:solidFill>
                  <a:schemeClr val="tx2"/>
                </a:solidFill>
              </a:rPr>
              <a:t>Excel:</a:t>
            </a:r>
          </a:p>
          <a:p>
            <a:pPr marL="0" indent="0">
              <a:buNone/>
            </a:pPr>
            <a:endParaRPr lang="tr-TR" altLang="tr-TR" sz="2400" b="1" dirty="0"/>
          </a:p>
          <a:p>
            <a:pPr marL="0" indent="0">
              <a:buNone/>
            </a:pPr>
            <a:r>
              <a:rPr lang="tr-TR" sz="2400" dirty="0" smtClean="0"/>
              <a:t>Bilgisayar </a:t>
            </a:r>
            <a:r>
              <a:rPr lang="tr-TR" sz="2400" dirty="0"/>
              <a:t>sistemini son derece özellikli bir elektronik hesap makinesine dönüştüren programlardır.</a:t>
            </a:r>
            <a:endParaRPr lang="tr-TR" altLang="tr-TR" sz="2400" b="1" dirty="0" smtClean="0"/>
          </a:p>
          <a:p>
            <a:endParaRPr lang="tr-TR" sz="2400" b="1" dirty="0"/>
          </a:p>
        </p:txBody>
      </p:sp>
      <p:pic>
        <p:nvPicPr>
          <p:cNvPr id="1026" name="Picture 2" descr="C:\Users\BAHAR\Desktop\exce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4369" y="2236763"/>
            <a:ext cx="3685735" cy="331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936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6333" y="899452"/>
            <a:ext cx="7524003" cy="759519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Popüler Uygulama Yazılımları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422" y="2083000"/>
            <a:ext cx="4066255" cy="3980175"/>
          </a:xfrm>
          <a:effectLst/>
        </p:spPr>
        <p:txBody>
          <a:bodyPr>
            <a:noAutofit/>
          </a:bodyPr>
          <a:lstStyle/>
          <a:p>
            <a:r>
              <a:rPr lang="tr-TR" altLang="tr-TR" sz="2400" b="1" dirty="0">
                <a:solidFill>
                  <a:schemeClr val="tx2"/>
                </a:solidFill>
              </a:rPr>
              <a:t>Microsoft </a:t>
            </a:r>
            <a:r>
              <a:rPr lang="tr-TR" altLang="tr-TR" sz="2400" b="1" dirty="0" err="1" smtClean="0">
                <a:solidFill>
                  <a:schemeClr val="tx2"/>
                </a:solidFill>
              </a:rPr>
              <a:t>Powerpoint</a:t>
            </a:r>
            <a:r>
              <a:rPr lang="tr-TR" altLang="tr-TR" sz="2400" b="1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tr-TR" altLang="tr-TR" sz="2400" b="1" dirty="0"/>
          </a:p>
          <a:p>
            <a:pPr marL="0" indent="0">
              <a:buNone/>
            </a:pPr>
            <a:r>
              <a:rPr lang="tr-TR" sz="2400" dirty="0" smtClean="0"/>
              <a:t>Belli </a:t>
            </a:r>
            <a:r>
              <a:rPr lang="tr-TR" sz="2400" dirty="0"/>
              <a:t>bir konuda yapılan araştırmanın </a:t>
            </a:r>
            <a:r>
              <a:rPr lang="tr-TR" sz="2400" dirty="0" smtClean="0"/>
              <a:t>ve hazırlanan konuların sunulması için </a:t>
            </a:r>
            <a:r>
              <a:rPr lang="tr-TR" sz="2400" dirty="0"/>
              <a:t>kullanılır</a:t>
            </a:r>
            <a:r>
              <a:rPr lang="tr-TR" sz="2400" dirty="0" smtClean="0"/>
              <a:t>. Resim, müzik, video eklenebilir.</a:t>
            </a:r>
            <a:endParaRPr lang="tr-TR" sz="2400" b="1" dirty="0"/>
          </a:p>
        </p:txBody>
      </p:sp>
      <p:pic>
        <p:nvPicPr>
          <p:cNvPr id="2050" name="Picture 2" descr="C:\Users\BAHAR\Desktop\PowerPo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0301" y="2129200"/>
            <a:ext cx="3784209" cy="36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9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6333" y="899452"/>
            <a:ext cx="7524003" cy="759519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Popüler Uygulama Yazılımları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422" y="2083000"/>
            <a:ext cx="4657098" cy="3980175"/>
          </a:xfrm>
          <a:effectLst/>
        </p:spPr>
        <p:txBody>
          <a:bodyPr>
            <a:noAutofit/>
          </a:bodyPr>
          <a:lstStyle/>
          <a:p>
            <a:r>
              <a:rPr lang="tr-TR" altLang="tr-TR" sz="2400" b="1" dirty="0" smtClean="0">
                <a:solidFill>
                  <a:schemeClr val="tx2"/>
                </a:solidFill>
              </a:rPr>
              <a:t>Web Tarayıcıları:</a:t>
            </a:r>
          </a:p>
          <a:p>
            <a:endParaRPr lang="tr-TR" altLang="tr-TR" sz="2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sz="2400" dirty="0" smtClean="0"/>
              <a:t>İnternette  üzerinde dokümanların </a:t>
            </a:r>
            <a:r>
              <a:rPr lang="tr-TR" sz="2400" dirty="0"/>
              <a:t>transfer edilip görüntülenmesini </a:t>
            </a:r>
            <a:r>
              <a:rPr lang="tr-TR" sz="2400" dirty="0" smtClean="0"/>
              <a:t>sağlayan yazılımlardır. Yani internetteki bilgiye ulaşmamızı sağlar.</a:t>
            </a:r>
            <a:endParaRPr lang="tr-TR" sz="2400" dirty="0"/>
          </a:p>
        </p:txBody>
      </p:sp>
      <p:pic>
        <p:nvPicPr>
          <p:cNvPr id="3074" name="Picture 2" descr="C:\Users\BAHAR\Desktop\Multi-Processes-in-Browsers-Chrome-Internet-Explorer-Firefox-and-WebKit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9664" y="2236835"/>
            <a:ext cx="3089763" cy="30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075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Yazılım Nedir?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5895" y="2394270"/>
            <a:ext cx="4594735" cy="3948110"/>
          </a:xfrm>
        </p:spPr>
        <p:txBody>
          <a:bodyPr>
            <a:normAutofit/>
          </a:bodyPr>
          <a:lstStyle/>
          <a:p>
            <a:r>
              <a:rPr lang="tr-TR" dirty="0" smtClean="0"/>
              <a:t>Bilgisayarın kullanılmasını sağlayan </a:t>
            </a:r>
            <a:r>
              <a:rPr lang="tr-TR" dirty="0"/>
              <a:t>her türlü </a:t>
            </a:r>
            <a:r>
              <a:rPr lang="tr-TR" dirty="0" smtClean="0"/>
              <a:t>programa ise yazılım adı verilir.</a:t>
            </a:r>
          </a:p>
          <a:p>
            <a:r>
              <a:rPr lang="tr-TR" dirty="0" smtClean="0"/>
              <a:t>Örneğin resim yapmamızı sağlayan Paint, internete girmemizi sağlayan </a:t>
            </a:r>
            <a:r>
              <a:rPr lang="tr-TR" dirty="0" err="1" smtClean="0"/>
              <a:t>Chrome</a:t>
            </a:r>
            <a:r>
              <a:rPr lang="tr-TR" dirty="0" smtClean="0"/>
              <a:t> gibi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3074" name="Picture 2" descr="http://www.ictcommunityportal.com/wp-content/uploads/2013/04/Computer-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0365" y="2192971"/>
            <a:ext cx="32004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311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6333" y="899452"/>
            <a:ext cx="7524003" cy="759519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Popüler Uygulama Yazılımları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422" y="2083000"/>
            <a:ext cx="4657098" cy="3980175"/>
          </a:xfrm>
          <a:effectLst/>
        </p:spPr>
        <p:txBody>
          <a:bodyPr>
            <a:noAutofit/>
          </a:bodyPr>
          <a:lstStyle/>
          <a:p>
            <a:r>
              <a:rPr lang="tr-TR" altLang="tr-TR" sz="2400" b="1" dirty="0" smtClean="0">
                <a:solidFill>
                  <a:schemeClr val="tx2"/>
                </a:solidFill>
              </a:rPr>
              <a:t>Paint:</a:t>
            </a:r>
          </a:p>
          <a:p>
            <a:endParaRPr lang="tr-TR" altLang="tr-TR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sz="2400" dirty="0"/>
              <a:t>Tüm Windows versiyonlarında kurulu olarak </a:t>
            </a:r>
            <a:r>
              <a:rPr lang="tr-TR" sz="2400" dirty="0" smtClean="0"/>
              <a:t> resim çizme ve düzenleme programıdır.</a:t>
            </a:r>
            <a:endParaRPr lang="tr-TR" sz="2400" dirty="0"/>
          </a:p>
        </p:txBody>
      </p:sp>
      <p:pic>
        <p:nvPicPr>
          <p:cNvPr id="4098" name="Picture 2" descr="C:\Users\BAHAR\Desktop\microsoft-paint-in-windows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637" y="2700996"/>
            <a:ext cx="3068856" cy="30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32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6333" y="899452"/>
            <a:ext cx="7524003" cy="759519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Popüler Uygulama Yazılımları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422" y="2083000"/>
            <a:ext cx="4333541" cy="3980175"/>
          </a:xfrm>
          <a:effectLst/>
        </p:spPr>
        <p:txBody>
          <a:bodyPr>
            <a:noAutofit/>
          </a:bodyPr>
          <a:lstStyle/>
          <a:p>
            <a:r>
              <a:rPr lang="tr-TR" altLang="tr-TR" sz="2400" b="1" dirty="0" smtClean="0">
                <a:solidFill>
                  <a:schemeClr val="tx2"/>
                </a:solidFill>
              </a:rPr>
              <a:t>Media Player:</a:t>
            </a:r>
          </a:p>
          <a:p>
            <a:endParaRPr lang="tr-TR" altLang="tr-TR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sz="2400" dirty="0"/>
              <a:t>B</a:t>
            </a:r>
            <a:r>
              <a:rPr lang="tr-TR" sz="2400" dirty="0" smtClean="0"/>
              <a:t>ilgisayarda </a:t>
            </a:r>
            <a:r>
              <a:rPr lang="tr-TR" sz="2400" dirty="0"/>
              <a:t>gerek müzik </a:t>
            </a:r>
            <a:r>
              <a:rPr lang="tr-TR" sz="2400" dirty="0" smtClean="0"/>
              <a:t>dinlemek, video </a:t>
            </a:r>
            <a:r>
              <a:rPr lang="tr-TR" sz="2400" dirty="0"/>
              <a:t>seyretmek için </a:t>
            </a:r>
            <a:r>
              <a:rPr lang="tr-TR" sz="2400" dirty="0" smtClean="0"/>
              <a:t>kullanılır.</a:t>
            </a:r>
            <a:endParaRPr lang="tr-TR" sz="2400" dirty="0"/>
          </a:p>
        </p:txBody>
      </p:sp>
      <p:pic>
        <p:nvPicPr>
          <p:cNvPr id="5" name="Resim 4"/>
          <p:cNvPicPr/>
          <p:nvPr/>
        </p:nvPicPr>
        <p:blipFill>
          <a:blip r:embed="rId2"/>
          <a:stretch>
            <a:fillRect/>
          </a:stretch>
        </p:blipFill>
        <p:spPr>
          <a:xfrm>
            <a:off x="5401993" y="2166423"/>
            <a:ext cx="3559125" cy="32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479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6333" y="899452"/>
            <a:ext cx="7524003" cy="759519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Popüler Uygulama Yazılımları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422" y="2083000"/>
            <a:ext cx="4333541" cy="3980175"/>
          </a:xfrm>
          <a:effectLst/>
        </p:spPr>
        <p:txBody>
          <a:bodyPr>
            <a:noAutofit/>
          </a:bodyPr>
          <a:lstStyle/>
          <a:p>
            <a:r>
              <a:rPr lang="tr-TR" altLang="tr-TR" sz="2400" b="1" dirty="0" err="1" smtClean="0">
                <a:solidFill>
                  <a:schemeClr val="tx2"/>
                </a:solidFill>
              </a:rPr>
              <a:t>Antivirüs</a:t>
            </a:r>
            <a:r>
              <a:rPr lang="tr-TR" altLang="tr-TR" sz="2400" b="1" dirty="0" smtClean="0">
                <a:solidFill>
                  <a:schemeClr val="tx2"/>
                </a:solidFill>
              </a:rPr>
              <a:t> Programları:</a:t>
            </a:r>
          </a:p>
          <a:p>
            <a:endParaRPr lang="tr-TR" altLang="tr-TR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sz="2400" dirty="0" err="1" smtClean="0"/>
              <a:t>Antivirüs</a:t>
            </a:r>
            <a:r>
              <a:rPr lang="tr-TR" sz="2400" dirty="0"/>
              <a:t> </a:t>
            </a:r>
            <a:r>
              <a:rPr lang="tr-TR" sz="2400" dirty="0" smtClean="0"/>
              <a:t>bilgisayarımızı zararlı </a:t>
            </a:r>
            <a:r>
              <a:rPr lang="tr-TR" sz="2400" dirty="0"/>
              <a:t>programlardan korumak için hazırlanan güvenlik </a:t>
            </a:r>
            <a:r>
              <a:rPr lang="tr-TR" sz="2400" dirty="0" smtClean="0"/>
              <a:t>yazılımlardır. Örneğin: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b="1" dirty="0" err="1"/>
              <a:t>KasperSky</a:t>
            </a:r>
            <a:r>
              <a:rPr lang="tr-TR" sz="2400" b="1" dirty="0"/>
              <a:t>, NOD32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AntiVir</a:t>
            </a:r>
            <a:r>
              <a:rPr lang="tr-TR" sz="2400" b="1" dirty="0"/>
              <a:t>: </a:t>
            </a:r>
            <a:endParaRPr lang="tr-TR" sz="2400" dirty="0"/>
          </a:p>
        </p:txBody>
      </p:sp>
      <p:pic>
        <p:nvPicPr>
          <p:cNvPr id="5122" name="Picture 2" descr="C:\Users\BAHAR\Desktop\yJMOD3rKq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838" y="2498772"/>
            <a:ext cx="3465928" cy="294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216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9724" y="927588"/>
            <a:ext cx="8318178" cy="759519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Kullanım Haklarına Göre Yazılım Çeşitleri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6932" y="2068932"/>
            <a:ext cx="8103683" cy="4331867"/>
          </a:xfrm>
          <a:effectLst/>
        </p:spPr>
        <p:txBody>
          <a:bodyPr>
            <a:noAutofit/>
          </a:bodyPr>
          <a:lstStyle/>
          <a:p>
            <a:r>
              <a:rPr lang="tr-TR" sz="2000" b="1" dirty="0" smtClean="0"/>
              <a:t>Lisanslı </a:t>
            </a:r>
            <a:r>
              <a:rPr lang="tr-TR" sz="2000" b="1" dirty="0"/>
              <a:t>Yazılım:  </a:t>
            </a:r>
            <a:r>
              <a:rPr lang="tr-TR" sz="2000" dirty="0" smtClean="0"/>
              <a:t>Kullanabilmek </a:t>
            </a:r>
            <a:r>
              <a:rPr lang="tr-TR" sz="2000" dirty="0"/>
              <a:t>için lisans hakkının satın alınması </a:t>
            </a:r>
            <a:r>
              <a:rPr lang="tr-TR" sz="2000" dirty="0" smtClean="0"/>
              <a:t> gereken programlardır. 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Örnek: Office Programları</a:t>
            </a:r>
          </a:p>
          <a:p>
            <a:pPr marL="0" indent="0">
              <a:buNone/>
            </a:pPr>
            <a:endParaRPr lang="tr-TR" sz="800" b="1" dirty="0"/>
          </a:p>
          <a:p>
            <a:r>
              <a:rPr lang="tr-TR" sz="2000" b="1" dirty="0" smtClean="0"/>
              <a:t>Demo </a:t>
            </a:r>
            <a:r>
              <a:rPr lang="tr-TR" sz="2000" b="1" dirty="0"/>
              <a:t>Yazılım: </a:t>
            </a:r>
            <a:r>
              <a:rPr lang="tr-TR" sz="2000" dirty="0"/>
              <a:t>Tanıtım amaçlı bir süreliğine(30 gün</a:t>
            </a:r>
            <a:r>
              <a:rPr lang="tr-TR" sz="2000" dirty="0" smtClean="0"/>
              <a:t>, 15 </a:t>
            </a:r>
            <a:r>
              <a:rPr lang="tr-TR" sz="2000" dirty="0"/>
              <a:t>gün </a:t>
            </a:r>
            <a:r>
              <a:rPr lang="tr-TR" sz="2000" dirty="0" err="1"/>
              <a:t>vs</a:t>
            </a:r>
            <a:r>
              <a:rPr lang="tr-TR" sz="2000" dirty="0"/>
              <a:t>) ücretsiz </a:t>
            </a:r>
            <a:r>
              <a:rPr lang="tr-TR" sz="2000" dirty="0" smtClean="0"/>
              <a:t>kullanılabilen yazılım </a:t>
            </a:r>
            <a:r>
              <a:rPr lang="tr-TR" sz="2000" dirty="0"/>
              <a:t>türüdür</a:t>
            </a:r>
            <a:r>
              <a:rPr lang="tr-TR" sz="2000" dirty="0" smtClean="0"/>
              <a:t>. </a:t>
            </a:r>
          </a:p>
          <a:p>
            <a:pPr marL="0" indent="0">
              <a:buNone/>
            </a:pPr>
            <a:r>
              <a:rPr lang="tr-TR" sz="2000" dirty="0" smtClean="0"/>
              <a:t>   Örnek: Çeşitli anti virüs</a:t>
            </a:r>
            <a:r>
              <a:rPr lang="tr-TR" sz="2000" dirty="0"/>
              <a:t> </a:t>
            </a:r>
            <a:r>
              <a:rPr lang="tr-TR" sz="2000" dirty="0" smtClean="0"/>
              <a:t>programları.</a:t>
            </a:r>
          </a:p>
          <a:p>
            <a:pPr marL="0" indent="0">
              <a:buNone/>
            </a:pPr>
            <a:endParaRPr lang="tr-TR" sz="800" dirty="0"/>
          </a:p>
          <a:p>
            <a:r>
              <a:rPr lang="tr-TR" sz="2000" b="1" dirty="0"/>
              <a:t>Freeware(Bedava) Yazılımlar: </a:t>
            </a:r>
            <a:r>
              <a:rPr lang="tr-TR" sz="2000" dirty="0"/>
              <a:t>Kullanıcıdan ücret talep etmeksizin </a:t>
            </a:r>
            <a:r>
              <a:rPr lang="tr-TR" sz="2000" dirty="0" smtClean="0"/>
              <a:t> kullanılan programlardır</a:t>
            </a:r>
            <a:r>
              <a:rPr lang="tr-TR" sz="2000" dirty="0"/>
              <a:t>. </a:t>
            </a:r>
            <a:endParaRPr lang="tr-TR" sz="2000" dirty="0" smtClean="0"/>
          </a:p>
          <a:p>
            <a:endParaRPr lang="tr-TR" sz="800" dirty="0" smtClean="0"/>
          </a:p>
          <a:p>
            <a:r>
              <a:rPr lang="tr-TR" sz="2000" b="1" dirty="0" smtClean="0"/>
              <a:t>Beta</a:t>
            </a:r>
            <a:r>
              <a:rPr lang="tr-TR" sz="2000" b="1" dirty="0"/>
              <a:t>:</a:t>
            </a:r>
            <a:r>
              <a:rPr lang="tr-TR" sz="2000" dirty="0"/>
              <a:t> </a:t>
            </a:r>
            <a:r>
              <a:rPr lang="tr-TR" sz="2000" dirty="0" smtClean="0"/>
              <a:t>Yazılımın </a:t>
            </a:r>
            <a:r>
              <a:rPr lang="tr-TR" sz="2000" dirty="0"/>
              <a:t>sürümündeki sistem testlerinden ve eksiklik testlerinden geçirilmeyi belirtir.</a:t>
            </a:r>
          </a:p>
        </p:txBody>
      </p:sp>
    </p:spTree>
    <p:extLst>
      <p:ext uri="{BB962C8B-B14F-4D97-AF65-F5344CB8AC3E}">
        <p14:creationId xmlns:p14="http://schemas.microsoft.com/office/powerpoint/2010/main" xmlns="" val="404114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Yazılım/Donanım Farkı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0070" y="2532380"/>
            <a:ext cx="4526280" cy="440277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Donanım ve yazılımı insan vücudu ve ruhuna benzetebiliriz. Bedenimize  yani donanımlara dokunabilirken ruhumuzu yani yazılımlara dokunamayız. </a:t>
            </a:r>
          </a:p>
        </p:txBody>
      </p:sp>
      <p:pic>
        <p:nvPicPr>
          <p:cNvPr id="4098" name="Picture 2" descr="http://www.velocityiq.com/images/sv_precn_hardware_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0731" y="2532380"/>
            <a:ext cx="3006090" cy="302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2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Yazılım Çeşitleri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6749" y="2628900"/>
            <a:ext cx="3870961" cy="3340073"/>
          </a:xfrm>
        </p:spPr>
        <p:txBody>
          <a:bodyPr/>
          <a:lstStyle/>
          <a:p>
            <a:r>
              <a:rPr lang="tr-TR" dirty="0" smtClean="0"/>
              <a:t>Yazılımlar</a:t>
            </a:r>
            <a:r>
              <a:rPr lang="tr-TR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 smtClean="0">
                <a:solidFill>
                  <a:srgbClr val="FF0000"/>
                </a:solidFill>
              </a:rPr>
              <a:t>S</a:t>
            </a:r>
            <a:r>
              <a:rPr lang="tr-TR" b="1" dirty="0" smtClean="0">
                <a:solidFill>
                  <a:srgbClr val="FF0000"/>
                </a:solidFill>
              </a:rPr>
              <a:t>istem yazılımı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b="1" dirty="0" smtClean="0">
                <a:solidFill>
                  <a:srgbClr val="FF0000"/>
                </a:solidFill>
              </a:rPr>
              <a:t>U</a:t>
            </a:r>
            <a:r>
              <a:rPr lang="tr-TR" b="1" dirty="0" smtClean="0">
                <a:solidFill>
                  <a:srgbClr val="FF0000"/>
                </a:solidFill>
              </a:rPr>
              <a:t>ygulama </a:t>
            </a:r>
            <a:r>
              <a:rPr lang="tr-TR" b="1" dirty="0" smtClean="0">
                <a:solidFill>
                  <a:srgbClr val="FF0000"/>
                </a:solidFill>
              </a:rPr>
              <a:t>yazılımı</a:t>
            </a:r>
            <a:r>
              <a:rPr lang="tr-TR" b="1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olarak ikiye ayrılır.</a:t>
            </a:r>
          </a:p>
        </p:txBody>
      </p:sp>
      <p:pic>
        <p:nvPicPr>
          <p:cNvPr id="12290" name="Picture 2" descr="http://cfile26.uf.tistory.com/image/274D634E51FEF3532D168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1574" y="2284730"/>
            <a:ext cx="3590925" cy="287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423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 smtClean="0"/>
              <a:t>1 - Sistem Yazılımı</a:t>
            </a:r>
            <a:endParaRPr lang="tr-TR" sz="4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0999" y="2160270"/>
            <a:ext cx="4956811" cy="380108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İşletim sistemi olarak da bilinir. Bilgisayardaki donanımları yöneten, çalışmasını denetleyen ve diğer tüm yazılımların çalışmasını sağlayan temel yazılımdır.</a:t>
            </a:r>
          </a:p>
          <a:p>
            <a:r>
              <a:rPr lang="tr-TR" sz="2400" dirty="0" smtClean="0"/>
              <a:t>Örneğin sıklıkla duyduğumuz Windows bir işletim sistemidir.</a:t>
            </a:r>
            <a:endParaRPr lang="tr-TR" sz="2400" dirty="0"/>
          </a:p>
        </p:txBody>
      </p:sp>
      <p:pic>
        <p:nvPicPr>
          <p:cNvPr id="13314" name="Picture 2" descr="http://www.maximumpc.com/files/u69/Windows_7_Box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4630" y="2606039"/>
            <a:ext cx="3007706" cy="24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147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9968" y="938678"/>
            <a:ext cx="7524003" cy="97045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Windows İşletim Sistemi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3034" y="2539546"/>
            <a:ext cx="3774394" cy="4182802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/>
              <a:t>Microsoft tarafından piyasaya sürülmüş olup en çok kullanılan işletim sistemidir. Windows XP, 7 ve 8 halen kullanılmakta olan sürümleridir.</a:t>
            </a:r>
            <a:endParaRPr lang="tr-TR" sz="2400" dirty="0"/>
          </a:p>
        </p:txBody>
      </p:sp>
      <p:pic>
        <p:nvPicPr>
          <p:cNvPr id="7172" name="Picture 4" descr="http://res2.windows.microsoft.com/resbox/tr/6.2/2012-win8ga/2a276423-9dbd-4ac5-89d6-5d74b55f78c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970" y="2582474"/>
            <a:ext cx="4578044" cy="3093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854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3635" y="881528"/>
            <a:ext cx="7524003" cy="970450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MacOS</a:t>
            </a:r>
            <a:r>
              <a:rPr lang="tr-TR" sz="4000" b="1" dirty="0" smtClean="0"/>
              <a:t> İşletim Sistemi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9972" y="2427672"/>
            <a:ext cx="3056062" cy="2894979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/>
              <a:t>Apple şirketine ait işletim sistemidir.</a:t>
            </a:r>
            <a:endParaRPr lang="tr-TR" sz="2400" dirty="0"/>
          </a:p>
        </p:txBody>
      </p:sp>
      <p:pic>
        <p:nvPicPr>
          <p:cNvPr id="8194" name="Picture 2" descr="http://whatisos.files.wordpress.com/2010/07/800px-macosx10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1838" y="2514600"/>
            <a:ext cx="4498509" cy="2811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373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2175" y="904388"/>
            <a:ext cx="7524003" cy="97045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Linux İşletim Sistemi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1507" y="2328531"/>
            <a:ext cx="3169483" cy="4182802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/>
              <a:t>Linux ücretsiz ve açık kaynak kodlu bir işletim sistemidir.</a:t>
            </a:r>
            <a:endParaRPr lang="tr-TR" sz="2400" dirty="0"/>
          </a:p>
        </p:txBody>
      </p:sp>
      <p:pic>
        <p:nvPicPr>
          <p:cNvPr id="9218" name="Picture 2" descr="http://img26.imageshack.us/img26/5216/screenshotat201112221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5902" y="2486825"/>
            <a:ext cx="4537676" cy="3630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110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Mobil İşletim Sistemleri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44140" y="2328530"/>
            <a:ext cx="3880882" cy="3965944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/>
              <a:t>Cep telefonu ve tabletlerde ise </a:t>
            </a:r>
            <a:r>
              <a:rPr lang="tr-TR" sz="2400" dirty="0" err="1" smtClean="0"/>
              <a:t>Android</a:t>
            </a:r>
            <a:r>
              <a:rPr lang="tr-TR" sz="2400" dirty="0" smtClean="0"/>
              <a:t>, </a:t>
            </a:r>
            <a:r>
              <a:rPr lang="tr-TR" sz="2400" dirty="0" err="1" smtClean="0"/>
              <a:t>iOS</a:t>
            </a:r>
            <a:r>
              <a:rPr lang="tr-TR" sz="2400" dirty="0" smtClean="0"/>
              <a:t> ve Windows işletim sistemleri yaygın olarak kullanılır.</a:t>
            </a:r>
            <a:endParaRPr lang="tr-TR" sz="2400" dirty="0"/>
          </a:p>
        </p:txBody>
      </p:sp>
      <p:pic>
        <p:nvPicPr>
          <p:cNvPr id="6146" name="Picture 2" descr="http://www.istanbulbilisim.com.tr/haber/wp-content/uploads/2012/07/mobile-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42" y="2331967"/>
            <a:ext cx="3037629" cy="305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941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</TotalTime>
  <Words>453</Words>
  <Application>Microsoft Office PowerPoint</Application>
  <PresentationFormat>Ekran Gösterisi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Akış</vt:lpstr>
      <vt:lpstr>Slayt 1</vt:lpstr>
      <vt:lpstr>Yazılım Nedir?</vt:lpstr>
      <vt:lpstr>Yazılım/Donanım Farkı</vt:lpstr>
      <vt:lpstr>Yazılım Çeşitleri</vt:lpstr>
      <vt:lpstr>1 - Sistem Yazılımı</vt:lpstr>
      <vt:lpstr>Windows İşletim Sistemi</vt:lpstr>
      <vt:lpstr>MacOS İşletim Sistemi</vt:lpstr>
      <vt:lpstr>Linux İşletim Sistemi</vt:lpstr>
      <vt:lpstr>Mobil İşletim Sistemleri</vt:lpstr>
      <vt:lpstr>Android İşletim Sistemi</vt:lpstr>
      <vt:lpstr>iOS İşletim Sistemi</vt:lpstr>
      <vt:lpstr>Windows Mobil İşletim Sistemi</vt:lpstr>
      <vt:lpstr>İşletim Sistemi Nasıl Yüklenir?</vt:lpstr>
      <vt:lpstr>Hangi İşletim Sistemi?</vt:lpstr>
      <vt:lpstr>2 - Uygulama Yazılımı</vt:lpstr>
      <vt:lpstr>Popüler Uygulama Yazılımları</vt:lpstr>
      <vt:lpstr>Popüler Uygulama Yazılımları</vt:lpstr>
      <vt:lpstr>Popüler Uygulama Yazılımları</vt:lpstr>
      <vt:lpstr>Popüler Uygulama Yazılımları</vt:lpstr>
      <vt:lpstr>Popüler Uygulama Yazılımları</vt:lpstr>
      <vt:lpstr>Popüler Uygulama Yazılımları</vt:lpstr>
      <vt:lpstr>Popüler Uygulama Yazılımları</vt:lpstr>
      <vt:lpstr>Kullanım Haklarına Göre Yazılım Çeşitleri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İŞLETİM SİSTEMİ VE DOSYA YÖNETİMİ</dc:title>
  <dc:creator>Ahmet Soyarslan</dc:creator>
  <cp:lastModifiedBy>MUYE</cp:lastModifiedBy>
  <cp:revision>67</cp:revision>
  <dcterms:created xsi:type="dcterms:W3CDTF">2013-10-03T05:02:00Z</dcterms:created>
  <dcterms:modified xsi:type="dcterms:W3CDTF">2014-09-26T19:09:02Z</dcterms:modified>
</cp:coreProperties>
</file>