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DCC"/>
    <a:srgbClr val="357FC3"/>
    <a:srgbClr val="2A9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8" autoAdjust="0"/>
  </p:normalViewPr>
  <p:slideViewPr>
    <p:cSldViewPr>
      <p:cViewPr varScale="1">
        <p:scale>
          <a:sx n="110" d="100"/>
          <a:sy n="110" d="100"/>
        </p:scale>
        <p:origin x="78" y="15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/>
          <p:cNvGrpSpPr>
            <a:grpSpLocks noChangeAspect="1"/>
          </p:cNvGrpSpPr>
          <p:nvPr/>
        </p:nvGrpSpPr>
        <p:grpSpPr bwMode="auto">
          <a:xfrm>
            <a:off x="1773302" y="0"/>
            <a:ext cx="7042000" cy="6521450"/>
            <a:chOff x="1489" y="0"/>
            <a:chExt cx="5913" cy="4108"/>
          </a:xfrm>
        </p:grpSpPr>
        <p:grpSp>
          <p:nvGrpSpPr>
            <p:cNvPr id="214" name="Gr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Serbest 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7" name="Serbest 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8" name="Serbest 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9" name="Serbest 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0" name="Serbest 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1" name="Serbest 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2" name="Serbest 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3" name="Serbest 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4" name="Serbest 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5" name="Serbest 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6" name="Serbest 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7" name="Serbest 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8" name="Serbest 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9" name="Serbest 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0" name="Serbest 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1" name="Serbest 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2" name="Serbest 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3" name="Serbest 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4" name="Serbest 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5" name="Serbest 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6" name="Serbest 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7" name="Serbest 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8" name="Serbest 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9" name="Serbest 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0" name="Serbest 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1" name="Serbest 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2" name="Serbest 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3" name="Serbest 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4" name="Serbest 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5" name="Serbest 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6" name="Serbest 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7" name="Serbest 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8" name="Serbest 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9" name="Serbest 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0" name="Serbest 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1" name="Serbest 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2" name="Serbest 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3" name="Serbest 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4" name="Serbest 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5" name="Serbest 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6" name="Serbest 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7" name="Serbest 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8" name="Serbest 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9" name="Serbest 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0" name="Serbest 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1" name="Serbest 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2" name="Serbest 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3" name="Serbest 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4" name="Serbest 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5" name="Serbest 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6" name="Serbest 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7" name="Serbest 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8" name="Serbest 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9" name="Serbest 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0" name="Serbest 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1" name="Serbest 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2" name="Serbest 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3" name="Serbest 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4" name="Serbest 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5" name="Serbest 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6" name="Serbest 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7" name="Serbest 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8" name="Serbest 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9" name="Serbest 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0" name="Serbest 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1" name="Serbest 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2" name="Serbest 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3" name="Serbest 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4" name="Serbest 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5" name="Serbest 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6" name="Serbest 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7" name="Serbest 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8" name="Serbest 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9" name="Serbest 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0" name="Serbest 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1" name="Serbest 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2" name="Serbest 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3" name="Serbest 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4" name="Serbest 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5" name="Serbest 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6" name="Serbest 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7" name="Serbest 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8" name="Serbest 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9" name="Serbest 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0" name="Serbest 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1" name="Serbest 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2" name="Serbest 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3" name="Serbest 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4" name="Serbest 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5" name="Serbest 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6" name="Serbest 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7" name="Serbest 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8" name="Serbest 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9" name="Serbest 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0" name="Serbest 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1" name="Serbest 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2" name="Serbest 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3" name="Serbest 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4" name="Serbest 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5" name="Serbest 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6" name="Serbest 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7" name="Serbest 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8" name="Serbest 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9" name="Serbest 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0" name="Serbest 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1" name="Serbest 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2" name="Serbest 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3" name="Serbest 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4" name="Serbest 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5" name="Serbest 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6" name="Serbest 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7" name="Serbest 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8" name="Serbest 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9" name="Serbest 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0" name="Serbest 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1" name="Serbest 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2" name="Serbest 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3" name="Serbest 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4" name="Serbest 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5" name="Serbest 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6" name="Serbest 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7" name="Serbest 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8" name="Serbest 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9" name="Serbest 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0" name="Serbest 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1" name="Serbest 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2" name="Serbest 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3" name="Serbest 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4" name="Serbest 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5" name="Serbest 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6" name="Serbest 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7" name="Serbest 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8" name="Serbest 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9" name="Serbest 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0" name="Serbest 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1" name="Serbest 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2" name="Serbest 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3" name="Serbest 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4" name="Serbest 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5" name="Serbest 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6" name="Serbest 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7" name="Serbest 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8" name="Serbest 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9" name="Serbest 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0" name="Serbest 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1" name="Serbest 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2" name="Serbest 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3" name="Serbest 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4" name="Serbest 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5" name="Serbest 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6" name="Serbest 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7" name="Serbest 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8" name="Serbest 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9" name="Serbest 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0" name="Serbest 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1" name="Serbest 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2" name="Serbest 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3" name="Serbest 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4" name="Serbest 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5" name="Serbest 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6" name="Serbest 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7" name="Serbest 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8" name="Serbest 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9" name="Serbest 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0" name="Serbest 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1" name="Serbest 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2" name="Serbest 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3" name="Serbest 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4" name="Serbest 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5" name="Serbest 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6" name="Serbest 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7" name="Serbest 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8" name="Serbest 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9" name="Serbest 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0" name="Serbest 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1" name="Serbest 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2" name="Serbest 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3" name="Serbest 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4" name="Serbest 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5" name="Serbest 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6" name="Serbest 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7" name="Serbest 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8" name="Serbest 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9" name="Serbest 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0" name="Serbest 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1" name="Serbest 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2" name="Serbest 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3" name="Serbest 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4" name="Serbest 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5" name="Serbest 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6" name="Serbest 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7" name="Serbest 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8" name="Serbest 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9" name="Serbest 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0" name="Serbest 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1" name="Serbest 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2" name="Serbest 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3" name="Serbest 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4" name="Serbest 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5" name="Serbest 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15" name="Serbest 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tr-TR" smtClean="0"/>
              <a:pPr/>
              <a:t>24.11.2014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ltek.inf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0" y="4077072"/>
            <a:ext cx="4284984" cy="216024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tr-TR" sz="5400" b="1" cap="none" dirty="0" smtClean="0">
                <a:ln w="0">
                  <a:noFill/>
                </a:ln>
                <a:solidFill>
                  <a:srgbClr val="328D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İNTERNET ADRESLERİ</a:t>
            </a:r>
            <a:endParaRPr lang="tr-TR" sz="5400" b="1" cap="none" dirty="0">
              <a:ln w="0">
                <a:noFill/>
              </a:ln>
              <a:solidFill>
                <a:srgbClr val="328D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04" y="6368008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rgbClr val="0070C0"/>
                </a:solidFill>
              </a:rPr>
              <a:t>Ahmet SOYARSLAN</a:t>
            </a:r>
          </a:p>
          <a:p>
            <a:r>
              <a:rPr lang="tr-TR" sz="1050" dirty="0" smtClean="0">
                <a:solidFill>
                  <a:schemeClr val="accent6"/>
                </a:solidFill>
                <a:hlinkClick r:id="rId3"/>
              </a:rPr>
              <a:t>biltek.info</a:t>
            </a:r>
            <a:endParaRPr lang="tr-TR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778098"/>
          </a:xfrm>
        </p:spPr>
        <p:txBody>
          <a:bodyPr/>
          <a:lstStyle/>
          <a:p>
            <a:r>
              <a:rPr lang="tr-TR" dirty="0" smtClean="0"/>
              <a:t>Örnek site uzantıları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7567" y="1362806"/>
            <a:ext cx="1210278" cy="5355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.gov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19673" y="1268398"/>
            <a:ext cx="2664296" cy="7571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Devlet </a:t>
            </a:r>
            <a:r>
              <a:rPr lang="tr-TR" sz="2400" dirty="0" smtClean="0"/>
              <a:t>daireleri </a:t>
            </a:r>
            <a:r>
              <a:rPr lang="tr-TR" sz="2400" dirty="0"/>
              <a:t>için kullanılır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610193" y="1379197"/>
            <a:ext cx="1210279" cy="5355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.com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7566" y="2761280"/>
            <a:ext cx="1210279" cy="53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.org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610192" y="2929254"/>
            <a:ext cx="1210279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.k12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87565" y="4357281"/>
            <a:ext cx="1210279" cy="5355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.mil</a:t>
            </a:r>
            <a:endParaRPr lang="tr-TR" sz="32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604552" y="4691085"/>
            <a:ext cx="1210279" cy="5355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.net</a:t>
            </a:r>
            <a:endParaRPr lang="tr-TR" sz="32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7565" y="5776713"/>
            <a:ext cx="1210279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.edu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969592" y="1278652"/>
            <a:ext cx="248009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Ticari siteler için kullanılır.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619673" y="2467962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Ticari olmayan, vakıf siteleri için kullanılır.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969592" y="2653253"/>
            <a:ext cx="248272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İlköğretim ve </a:t>
            </a:r>
            <a:r>
              <a:rPr lang="tr-TR" sz="2400" dirty="0" smtClean="0"/>
              <a:t>liseler için </a:t>
            </a:r>
            <a:r>
              <a:rPr lang="tr-TR" sz="2400" dirty="0"/>
              <a:t>kullanılır.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619673" y="4173032"/>
            <a:ext cx="25922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Askeri siteler için kullanılır.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969592" y="4435926"/>
            <a:ext cx="248009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İletişim ağları ile ilgili kuruluşlar için kullanılır.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619673" y="5444315"/>
            <a:ext cx="25922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Eğitim kurumları (üniversiteler gibi)</a:t>
            </a:r>
          </a:p>
        </p:txBody>
      </p:sp>
    </p:spTree>
    <p:extLst>
      <p:ext uri="{BB962C8B-B14F-4D97-AF65-F5344CB8AC3E}">
        <p14:creationId xmlns:p14="http://schemas.microsoft.com/office/powerpoint/2010/main" val="36853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066130"/>
          </a:xfrm>
        </p:spPr>
        <p:txBody>
          <a:bodyPr/>
          <a:lstStyle/>
          <a:p>
            <a:r>
              <a:rPr lang="tr-TR" dirty="0" smtClean="0"/>
              <a:t>Ülke kısaltması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60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İnternet adreslerinde ülkeyi belirten iki harflik kısaltmadır.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Bazı ülkelere ait kısaltmalar şunlardır: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15774" y="5203354"/>
            <a:ext cx="1210278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tr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0802" y="6028604"/>
            <a:ext cx="1620222" cy="424732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Türkiye</a:t>
            </a:r>
            <a:endParaRPr lang="tr-TR" sz="2400" dirty="0"/>
          </a:p>
        </p:txBody>
      </p:sp>
      <p:pic>
        <p:nvPicPr>
          <p:cNvPr id="7170" name="Picture 2" descr="http://www.cengizturkay.com.tr/images/trkiyepk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3" y="332563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podp.lnu.edu.ua/img/50xNxflag.png.pagespeed.ic.UscGGQ3Q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30737"/>
            <a:ext cx="1795097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924887" y="5203354"/>
            <a:ext cx="1210278" cy="53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 smtClean="0"/>
              <a:t>uk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719915" y="6028604"/>
            <a:ext cx="1620222" cy="42473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İngiltere</a:t>
            </a:r>
            <a:endParaRPr lang="tr-TR" sz="2400" dirty="0"/>
          </a:p>
        </p:txBody>
      </p:sp>
      <p:pic>
        <p:nvPicPr>
          <p:cNvPr id="7174" name="Picture 6" descr="http://img.freeflagicons.com/thumb/glossy_wave_icon/japan/japa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8150"/>
            <a:ext cx="2280221" cy="17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7000982" y="5203354"/>
            <a:ext cx="1210278" cy="5355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 smtClean="0"/>
              <a:t>jp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796010" y="6028604"/>
            <a:ext cx="1620222" cy="42473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Japonya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370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8" y="1592796"/>
            <a:ext cx="7317105" cy="1080120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Şimdi verilen internet adreslerindeki eksik kısımları tamamlayalım…</a:t>
            </a:r>
            <a:endParaRPr lang="tr-TR" dirty="0"/>
          </a:p>
        </p:txBody>
      </p:sp>
      <p:pic>
        <p:nvPicPr>
          <p:cNvPr id="8194" name="Picture 2" descr="https://www.stonehosting.co.uk/images/doma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0945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4" y="813692"/>
            <a:ext cx="4118801" cy="171098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tr-TR" sz="3200" dirty="0" smtClean="0"/>
              <a:t>Abdülbaki Ünlü İmam Hatip </a:t>
            </a:r>
            <a:r>
              <a:rPr lang="tr-TR" sz="3200" b="1" dirty="0" smtClean="0"/>
              <a:t>Ortaokulu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43609" y="2878139"/>
            <a:ext cx="6624736" cy="7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01375" y="3246188"/>
            <a:ext cx="509743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err="1" smtClean="0"/>
              <a:t>abuimamhatiportaokulu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510567" y="3246187"/>
            <a:ext cx="129614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</a:t>
            </a:r>
            <a:r>
              <a:rPr lang="tr-TR" sz="3200" b="1" dirty="0" err="1" smtClean="0"/>
              <a:t>meb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02352" y="3246187"/>
            <a:ext cx="64807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6084" y="5214333"/>
            <a:ext cx="118197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.k12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204377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214333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.net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164633" y="5214333"/>
            <a:ext cx="1340516" cy="5909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178690" y="3210575"/>
            <a:ext cx="6336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984" y="425121"/>
            <a:ext cx="3121453" cy="209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5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65 L 0.45035 -0.282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43608" y="3148756"/>
            <a:ext cx="436485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http://www.anadolu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94745" y="3148756"/>
            <a:ext cx="64807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6084" y="5142325"/>
            <a:ext cx="118197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.k12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132369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142325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.net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869383" y="5142325"/>
            <a:ext cx="1340516" cy="5909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963571" y="3138567"/>
            <a:ext cx="576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www.anadolu.edu.tr/sites/default/files/mainLogo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1" y="764704"/>
            <a:ext cx="39744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143" y="509219"/>
            <a:ext cx="3012479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12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408 -0.292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99682" y="3426522"/>
            <a:ext cx="36004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http://www.meb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32240" y="3426522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152673" y="5421044"/>
            <a:ext cx="147722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395198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.mil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405154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.gov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11145" y="5405153"/>
            <a:ext cx="1340516" cy="5909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75539" y="3426524"/>
            <a:ext cx="576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okullarhayatolsun.meb.gov.tr/isDosyalar/2013/04/22/basinda-cikan-haberl_Lt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4" y="615435"/>
            <a:ext cx="1944216" cy="19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342" y="476671"/>
            <a:ext cx="3280602" cy="2195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60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 L 0.03298 -0.2893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267744" y="3356992"/>
            <a:ext cx="5112568" cy="7571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>
                <a:solidFill>
                  <a:schemeClr val="accent6"/>
                </a:solidFill>
              </a:rPr>
              <a:t>Teşekkür </a:t>
            </a:r>
            <a:r>
              <a:rPr lang="tr-TR" sz="4800" dirty="0" smtClean="0">
                <a:solidFill>
                  <a:schemeClr val="accent6"/>
                </a:solidFill>
              </a:rPr>
              <a:t>ederim.</a:t>
            </a:r>
            <a:endParaRPr lang="tr-TR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274637"/>
            <a:ext cx="7763010" cy="970037"/>
          </a:xfrm>
        </p:spPr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564904"/>
            <a:ext cx="4378631" cy="2952328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/>
              <a:t>İnternet</a:t>
            </a:r>
            <a:r>
              <a:rPr lang="tr-TR" dirty="0" smtClean="0"/>
              <a:t>, birçok </a:t>
            </a:r>
            <a:r>
              <a:rPr lang="tr-TR" dirty="0"/>
              <a:t>bilgisayar sisteminin birbirine </a:t>
            </a:r>
            <a:r>
              <a:rPr lang="tr-TR" dirty="0" smtClean="0"/>
              <a:t>bağlı olduğu</a:t>
            </a:r>
            <a:r>
              <a:rPr lang="tr-TR" dirty="0"/>
              <a:t>, dünya </a:t>
            </a:r>
            <a:r>
              <a:rPr lang="tr-TR" dirty="0" smtClean="0"/>
              <a:t>çapında yaygın olan </a:t>
            </a:r>
            <a:r>
              <a:rPr lang="tr-TR" dirty="0"/>
              <a:t>ve sürekli büyüyen bir iletişim </a:t>
            </a:r>
            <a:r>
              <a:rPr lang="tr-TR" b="1" dirty="0"/>
              <a:t>ağıdır</a:t>
            </a:r>
            <a:r>
              <a:rPr lang="tr-TR" dirty="0" smtClean="0"/>
              <a:t>.</a:t>
            </a:r>
          </a:p>
        </p:txBody>
      </p:sp>
      <p:pic>
        <p:nvPicPr>
          <p:cNvPr id="1026" name="Picture 2" descr="http://blog.kmk.net.tr/upload/news/dunyadaveturkiy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36894" cy="20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oomscript.com/images/slides/slide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0990"/>
            <a:ext cx="4741178" cy="1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7763010" cy="778098"/>
          </a:xfrm>
        </p:spPr>
        <p:txBody>
          <a:bodyPr/>
          <a:lstStyle/>
          <a:p>
            <a:r>
              <a:rPr lang="tr-TR" dirty="0" smtClean="0"/>
              <a:t>İnternet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0072" y="1828800"/>
            <a:ext cx="3370519" cy="4192488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İnternet sayfalarına ulaşmak için internet site adreslerini (URL) kullanırız.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İnternet site adresleri çeşitli kısımlardan oluşur.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Şimdi bu kısımları inceleyelim.</a:t>
            </a:r>
            <a:endParaRPr lang="tr-TR" dirty="0"/>
          </a:p>
        </p:txBody>
      </p:sp>
      <p:pic>
        <p:nvPicPr>
          <p:cNvPr id="2050" name="Picture 2" descr="http://www.ps-aruba.com/wp/wp-content/uploads/2010/11/domai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0543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474978" cy="706090"/>
          </a:xfrm>
        </p:spPr>
        <p:txBody>
          <a:bodyPr/>
          <a:lstStyle/>
          <a:p>
            <a:r>
              <a:rPr lang="tr-TR" dirty="0"/>
              <a:t>İnternet </a:t>
            </a:r>
            <a:r>
              <a:rPr lang="tr-TR" dirty="0" smtClean="0"/>
              <a:t>adres YAPISI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59068" y="3686191"/>
            <a:ext cx="118537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http</a:t>
            </a:r>
            <a:endParaRPr lang="tr-TR" sz="4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408083" y="3682600"/>
            <a:ext cx="145663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www</a:t>
            </a:r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11382" y="3682599"/>
            <a:ext cx="136956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err="1" smtClean="0"/>
              <a:t>meb</a:t>
            </a:r>
            <a:endParaRPr lang="tr-TR" sz="4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92339" y="3682598"/>
            <a:ext cx="118880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gov</a:t>
            </a:r>
            <a:endParaRPr lang="tr-TR" sz="4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8313756" y="3677611"/>
            <a:ext cx="66353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tr</a:t>
            </a:r>
            <a:endParaRPr lang="tr-TR" sz="4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16450" y="3682600"/>
            <a:ext cx="91718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://</a:t>
            </a:r>
            <a:endParaRPr lang="tr-TR" sz="4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50780" y="3690811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952954" y="3682598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53154" y="3682598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72334" y="2262951"/>
            <a:ext cx="25434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6"/>
                </a:solidFill>
              </a:rPr>
              <a:t>İletişim Kuralı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19939" y="5482142"/>
            <a:ext cx="29755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/>
              <a:t>W</a:t>
            </a:r>
            <a:r>
              <a:rPr lang="tr-TR" sz="2400" b="1" dirty="0" smtClean="0">
                <a:solidFill>
                  <a:schemeClr val="accent5"/>
                </a:solidFill>
              </a:rPr>
              <a:t>ord </a:t>
            </a:r>
            <a:r>
              <a:rPr lang="tr-TR" sz="2400" b="1" dirty="0" err="1" smtClean="0"/>
              <a:t>W</a:t>
            </a:r>
            <a:r>
              <a:rPr lang="tr-TR" sz="2400" b="1" dirty="0" err="1" smtClean="0">
                <a:solidFill>
                  <a:schemeClr val="accent5"/>
                </a:solidFill>
              </a:rPr>
              <a:t>ide</a:t>
            </a:r>
            <a:r>
              <a:rPr lang="tr-TR" sz="2400" b="1" dirty="0" smtClean="0">
                <a:solidFill>
                  <a:schemeClr val="accent5"/>
                </a:solidFill>
              </a:rPr>
              <a:t> </a:t>
            </a:r>
            <a:r>
              <a:rPr lang="tr-TR" sz="2400" b="1" dirty="0" smtClean="0"/>
              <a:t>W</a:t>
            </a:r>
            <a:r>
              <a:rPr lang="tr-TR" sz="2400" b="1" dirty="0" smtClean="0">
                <a:solidFill>
                  <a:schemeClr val="accent5"/>
                </a:solidFill>
              </a:rPr>
              <a:t>eb Kısaltması</a:t>
            </a:r>
            <a:endParaRPr lang="tr-TR" sz="2400" b="1" dirty="0">
              <a:solidFill>
                <a:schemeClr val="accent5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707904" y="2226395"/>
            <a:ext cx="1664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Alan Adı</a:t>
            </a:r>
            <a:endParaRPr lang="tr-TR" sz="2400" b="1" dirty="0">
              <a:solidFill>
                <a:schemeClr val="accent2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596906" y="2262951"/>
            <a:ext cx="1966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/>
              <a:t>Site Uzantısı</a:t>
            </a:r>
            <a:endParaRPr lang="tr-TR" sz="24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346155" y="5369837"/>
            <a:ext cx="24675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chemeClr val="accent1"/>
                </a:solidFill>
              </a:rPr>
              <a:t>Ülke Kısaltması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 flipV="1">
            <a:off x="913449" y="2780928"/>
            <a:ext cx="346183" cy="6480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 flipV="1">
            <a:off x="4680452" y="2709812"/>
            <a:ext cx="323596" cy="8136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>
            <a:off x="1907704" y="4416189"/>
            <a:ext cx="1182006" cy="74100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V="1">
            <a:off x="7086742" y="2767000"/>
            <a:ext cx="594404" cy="835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H="1">
            <a:off x="7982450" y="4454725"/>
            <a:ext cx="663073" cy="7459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İçerik Yer Tutucusu 2"/>
          <p:cNvSpPr>
            <a:spLocks noGrp="1"/>
          </p:cNvSpPr>
          <p:nvPr>
            <p:ph idx="1"/>
          </p:nvPr>
        </p:nvSpPr>
        <p:spPr>
          <a:xfrm>
            <a:off x="755576" y="1236467"/>
            <a:ext cx="7700673" cy="5403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Bir internet site adresi aşağıdaki kısımlardan oluşur.</a:t>
            </a:r>
          </a:p>
        </p:txBody>
      </p:sp>
    </p:spTree>
    <p:extLst>
      <p:ext uri="{BB962C8B-B14F-4D97-AF65-F5344CB8AC3E}">
        <p14:creationId xmlns:p14="http://schemas.microsoft.com/office/powerpoint/2010/main" val="5924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00"/>
                            </p:stCondLst>
                            <p:childTnLst>
                              <p:par>
                                <p:cTn id="7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İletişim Kuralı (protokol)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168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İnternet sitesine hangi yöntemle bağlanacağını belirten ön ektir.  En sık kullanılan iletişim kuralları HTTP, HTTPS ve </a:t>
            </a:r>
            <a:r>
              <a:rPr lang="tr-TR" dirty="0" err="1" smtClean="0"/>
              <a:t>FTP’dir</a:t>
            </a:r>
            <a:r>
              <a:rPr lang="tr-TR" dirty="0" smtClean="0"/>
              <a:t>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63896"/>
              </p:ext>
            </p:extLst>
          </p:nvPr>
        </p:nvGraphicFramePr>
        <p:xfrm>
          <a:off x="889028" y="3228196"/>
          <a:ext cx="7488832" cy="306615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02652"/>
                <a:gridCol w="3456384"/>
                <a:gridCol w="3229796"/>
              </a:tblGrid>
              <a:tr h="26298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Kural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Açılım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Kullanım</a:t>
                      </a:r>
                      <a:endParaRPr lang="tr-TR" sz="1400" dirty="0"/>
                    </a:p>
                  </a:txBody>
                  <a:tcPr/>
                </a:tc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HTTP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H</a:t>
                      </a:r>
                      <a:r>
                        <a:rPr lang="tr-TR" sz="1400" dirty="0" err="1" smtClean="0"/>
                        <a:t>yperText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rotocol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Bir internet sayfasına bağlanılacağını gösterir.</a:t>
                      </a:r>
                    </a:p>
                    <a:p>
                      <a:endParaRPr lang="tr-TR" sz="1400" dirty="0"/>
                    </a:p>
                  </a:txBody>
                  <a:tcPr anchor="ctr"/>
                </a:tc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HTTPS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H</a:t>
                      </a:r>
                      <a:r>
                        <a:rPr lang="tr-TR" sz="1400" dirty="0" err="1" smtClean="0"/>
                        <a:t>yperText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rotocol </a:t>
                      </a:r>
                      <a:r>
                        <a:rPr lang="tr-TR" sz="1400" b="1" dirty="0" err="1" smtClean="0"/>
                        <a:t>S</a:t>
                      </a:r>
                      <a:r>
                        <a:rPr lang="tr-TR" sz="1400" dirty="0" err="1" smtClean="0"/>
                        <a:t>ecure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İnternet sayfasına </a:t>
                      </a:r>
                      <a:r>
                        <a:rPr lang="tr-TR" sz="1400" b="1" i="0" u="none" dirty="0" smtClean="0"/>
                        <a:t>güvenli</a:t>
                      </a:r>
                      <a:r>
                        <a:rPr lang="tr-TR" sz="1400" dirty="0" smtClean="0"/>
                        <a:t> bir şekilde bağlanılacağını gösterir.</a:t>
                      </a:r>
                      <a:endParaRPr lang="tr-TR" sz="1400" dirty="0"/>
                    </a:p>
                  </a:txBody>
                  <a:tcPr anchor="ctr"/>
                </a:tc>
              </a:tr>
              <a:tr h="1051943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FTP 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F</a:t>
                      </a:r>
                      <a:r>
                        <a:rPr lang="tr-TR" sz="1400" dirty="0" smtClean="0"/>
                        <a:t>ile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rotokol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İnternet sitesi ile </a:t>
                      </a:r>
                      <a:r>
                        <a:rPr lang="tr-TR" sz="1400" b="1" dirty="0" smtClean="0"/>
                        <a:t>dosya</a:t>
                      </a:r>
                      <a:r>
                        <a:rPr lang="tr-TR" sz="1400" dirty="0" smtClean="0"/>
                        <a:t> alışverişi (yükleme/indirme) yapılacağını gösterir.</a:t>
                      </a:r>
                    </a:p>
                    <a:p>
                      <a:endParaRPr lang="tr-T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/>
          <a:lstStyle/>
          <a:p>
            <a:r>
              <a:rPr lang="tr-TR" dirty="0" smtClean="0"/>
              <a:t>HTTPS İletişim kuralı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3874575" cy="3184376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Web sitesi ile yapılan bilgi alma/gönderme işlemlerinde </a:t>
            </a:r>
            <a:r>
              <a:rPr lang="tr-TR" b="1" dirty="0" smtClean="0"/>
              <a:t>şifreleme</a:t>
            </a:r>
            <a:r>
              <a:rPr lang="tr-TR" dirty="0" smtClean="0"/>
              <a:t> yapıldığını gösterir.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Özellikle </a:t>
            </a:r>
            <a:r>
              <a:rPr lang="tr-TR" b="1" dirty="0" smtClean="0"/>
              <a:t>banka</a:t>
            </a:r>
            <a:r>
              <a:rPr lang="tr-TR" dirty="0" smtClean="0"/>
              <a:t>, </a:t>
            </a:r>
            <a:r>
              <a:rPr lang="tr-TR" b="1" dirty="0" smtClean="0"/>
              <a:t>alışveriş</a:t>
            </a:r>
            <a:r>
              <a:rPr lang="tr-TR" dirty="0" smtClean="0"/>
              <a:t> siteleri gibi güvenliğin ön planda olduğu web sitelerinde kullanılır.</a:t>
            </a:r>
            <a:endParaRPr lang="tr-TR" dirty="0"/>
          </a:p>
        </p:txBody>
      </p:sp>
      <p:pic>
        <p:nvPicPr>
          <p:cNvPr id="3074" name="Picture 2" descr="https://www.strategy6.com/wp-content/uploads/2014/08/http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923732"/>
            <a:ext cx="3450671" cy="2506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449" y="5157192"/>
            <a:ext cx="7671394" cy="1341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690999" cy="850106"/>
          </a:xfrm>
        </p:spPr>
        <p:txBody>
          <a:bodyPr/>
          <a:lstStyle/>
          <a:p>
            <a:r>
              <a:rPr lang="tr-TR" dirty="0" smtClean="0"/>
              <a:t>World </a:t>
            </a:r>
            <a:r>
              <a:rPr lang="tr-TR" dirty="0" err="1" smtClean="0"/>
              <a:t>wıde</a:t>
            </a:r>
            <a:r>
              <a:rPr lang="tr-TR" dirty="0" smtClean="0"/>
              <a:t> web kısaltması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763007" cy="934175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/>
              <a:t>Dünya Çapında Ağ </a:t>
            </a:r>
            <a:r>
              <a:rPr lang="tr-TR" dirty="0" smtClean="0"/>
              <a:t>anlamına gelen kısaltmadır.</a:t>
            </a:r>
            <a:endParaRPr lang="tr-TR" dirty="0"/>
          </a:p>
        </p:txBody>
      </p:sp>
      <p:pic>
        <p:nvPicPr>
          <p:cNvPr id="4098" name="Picture 2" descr="http://1.bp.blogspot.com/-StDGgN5BVaA/Ul6ui3BLgcI/AAAAAAAAABM/istWBq6ifVA/s1600/u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832648" cy="3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Alan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3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Web sitesinin internetteki adıdır. 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Alan adı </a:t>
            </a:r>
            <a:r>
              <a:rPr lang="tr-TR" b="1" dirty="0" smtClean="0"/>
              <a:t>benzersiz</a:t>
            </a:r>
            <a:r>
              <a:rPr lang="tr-TR" dirty="0" smtClean="0"/>
              <a:t> olup içerisinde </a:t>
            </a:r>
            <a:r>
              <a:rPr lang="tr-TR" b="1" dirty="0" smtClean="0"/>
              <a:t>boşluk</a:t>
            </a:r>
            <a:r>
              <a:rPr lang="tr-TR" dirty="0" smtClean="0"/>
              <a:t> ve </a:t>
            </a:r>
            <a:r>
              <a:rPr lang="tr-TR" b="1" dirty="0" smtClean="0"/>
              <a:t>Türkçe</a:t>
            </a:r>
            <a:r>
              <a:rPr lang="tr-TR" dirty="0" smtClean="0"/>
              <a:t> karakterler (ğ, ü, ç, ö, ş) yer almaz.</a:t>
            </a:r>
            <a:endParaRPr lang="tr-TR" dirty="0"/>
          </a:p>
        </p:txBody>
      </p:sp>
      <p:pic>
        <p:nvPicPr>
          <p:cNvPr id="5122" name="Picture 2" descr="http://blog.adstage.io/wp-content/uploads/2014/07/faceboo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373"/>
            <a:ext cx="3082027" cy="11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JOqxgp-ZWe0/U3BtyEQlEiI/AAAAAAAAOfg/Doq6Q2MwIKA/s1600/google-logo-874x2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95" y="4667133"/>
            <a:ext cx="2057414" cy="7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3.wikia.nocookie.net/__cb20131028155858/omfgcata/images/c/ce/Twitter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56005"/>
            <a:ext cx="3253049" cy="13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evinckoleji.com/Document/e-oku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23" y="3429000"/>
            <a:ext cx="2538530" cy="12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lughitzlive.com/images/news/logos/b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9" y="3542365"/>
            <a:ext cx="1796353" cy="10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/>
          <a:lstStyle/>
          <a:p>
            <a:r>
              <a:rPr lang="tr-TR" dirty="0" smtClean="0"/>
              <a:t>Site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808112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Sitenin hangi </a:t>
            </a:r>
            <a:r>
              <a:rPr lang="tr-TR" b="1" dirty="0" smtClean="0"/>
              <a:t>tür</a:t>
            </a:r>
            <a:r>
              <a:rPr lang="tr-TR" dirty="0" smtClean="0"/>
              <a:t> içerik sunduğunu belirten kısaltmadır.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05505"/>
            <a:ext cx="5927032" cy="39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ontinental_World_16x9_TP102804890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3D2254-C58D-481B-A573-15D96AB56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Ekran Gösterisi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Cambria</vt:lpstr>
      <vt:lpstr>Century Gothic</vt:lpstr>
      <vt:lpstr>Wingdings</vt:lpstr>
      <vt:lpstr>Wingdings 2</vt:lpstr>
      <vt:lpstr>Continental_World_16x9_TP102804890</vt:lpstr>
      <vt:lpstr>İNTERNET ADRESLERİ</vt:lpstr>
      <vt:lpstr>İNTERNET NEDİR?</vt:lpstr>
      <vt:lpstr>İnternet adresleri</vt:lpstr>
      <vt:lpstr>İnternet adres YAPISI</vt:lpstr>
      <vt:lpstr>İletişim Kuralı (protokol)</vt:lpstr>
      <vt:lpstr>HTTPS İletişim kuralı</vt:lpstr>
      <vt:lpstr>World wıde web kısaltması</vt:lpstr>
      <vt:lpstr>Alan adı</vt:lpstr>
      <vt:lpstr>Site Uzantısı</vt:lpstr>
      <vt:lpstr>Örnek site uzantıları</vt:lpstr>
      <vt:lpstr>Ülke kısaltması</vt:lpstr>
      <vt:lpstr>UYGULAMA</vt:lpstr>
      <vt:lpstr>PowerPoint Sunusu</vt:lpstr>
      <vt:lpstr>PowerPoint Sunusu</vt:lpstr>
      <vt:lpstr>PowerPoint Sunusu</vt:lpstr>
      <vt:lpstr>SON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2014-11-24T17:54:00Z</dcterms:created>
  <dcterms:modified xsi:type="dcterms:W3CDTF">2014-11-24T21:58:23Z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